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6"/>
    <p:restoredTop sz="94656"/>
  </p:normalViewPr>
  <p:slideViewPr>
    <p:cSldViewPr snapToGrid="0" snapToObjects="1">
      <p:cViewPr varScale="1">
        <p:scale>
          <a:sx n="107" d="100"/>
          <a:sy n="107" d="100"/>
        </p:scale>
        <p:origin x="10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heng Zhang (SSE,120090270)" userId="8e68cb38-489f-4189-adea-24c9722b5ea1" providerId="ADAL" clId="{CB077C92-B1F1-46D3-9622-87EA06A29440}"/>
    <pc:docChg chg="undo custSel addSld modSld">
      <pc:chgData name="Shuheng Zhang (SSE,120090270)" userId="8e68cb38-489f-4189-adea-24c9722b5ea1" providerId="ADAL" clId="{CB077C92-B1F1-46D3-9622-87EA06A29440}" dt="2022-07-21T08:46:45.681" v="95" actId="20577"/>
      <pc:docMkLst>
        <pc:docMk/>
      </pc:docMkLst>
      <pc:sldChg chg="modSp mod">
        <pc:chgData name="Shuheng Zhang (SSE,120090270)" userId="8e68cb38-489f-4189-adea-24c9722b5ea1" providerId="ADAL" clId="{CB077C92-B1F1-46D3-9622-87EA06A29440}" dt="2022-07-21T08:16:17.452" v="89" actId="114"/>
        <pc:sldMkLst>
          <pc:docMk/>
          <pc:sldMk cId="2845739898" sldId="256"/>
        </pc:sldMkLst>
        <pc:spChg chg="mod">
          <ac:chgData name="Shuheng Zhang (SSE,120090270)" userId="8e68cb38-489f-4189-adea-24c9722b5ea1" providerId="ADAL" clId="{CB077C92-B1F1-46D3-9622-87EA06A29440}" dt="2022-07-21T07:35:31.833" v="69" actId="20577"/>
          <ac:spMkLst>
            <pc:docMk/>
            <pc:sldMk cId="2845739898" sldId="256"/>
            <ac:spMk id="2" creationId="{5E672DAE-995D-004F-974D-CE2611AFBA56}"/>
          </ac:spMkLst>
        </pc:spChg>
        <pc:spChg chg="mod">
          <ac:chgData name="Shuheng Zhang (SSE,120090270)" userId="8e68cb38-489f-4189-adea-24c9722b5ea1" providerId="ADAL" clId="{CB077C92-B1F1-46D3-9622-87EA06A29440}" dt="2022-07-21T08:16:17.452" v="89" actId="114"/>
          <ac:spMkLst>
            <pc:docMk/>
            <pc:sldMk cId="2845739898" sldId="256"/>
            <ac:spMk id="3" creationId="{541931E4-CA9E-DE49-B7FF-7F8956F5FC71}"/>
          </ac:spMkLst>
        </pc:spChg>
      </pc:sldChg>
      <pc:sldChg chg="modSp mod">
        <pc:chgData name="Shuheng Zhang (SSE,120090270)" userId="8e68cb38-489f-4189-adea-24c9722b5ea1" providerId="ADAL" clId="{CB077C92-B1F1-46D3-9622-87EA06A29440}" dt="2022-07-21T08:23:16.001" v="92" actId="114"/>
        <pc:sldMkLst>
          <pc:docMk/>
          <pc:sldMk cId="1527763053" sldId="257"/>
        </pc:sldMkLst>
        <pc:spChg chg="mod">
          <ac:chgData name="Shuheng Zhang (SSE,120090270)" userId="8e68cb38-489f-4189-adea-24c9722b5ea1" providerId="ADAL" clId="{CB077C92-B1F1-46D3-9622-87EA06A29440}" dt="2022-07-21T08:23:16.001" v="92" actId="114"/>
          <ac:spMkLst>
            <pc:docMk/>
            <pc:sldMk cId="1527763053" sldId="257"/>
            <ac:spMk id="3" creationId="{91BDADCE-AD9E-DE40-ADEF-AA2FCACF33BA}"/>
          </ac:spMkLst>
        </pc:spChg>
        <pc:picChg chg="mod">
          <ac:chgData name="Shuheng Zhang (SSE,120090270)" userId="8e68cb38-489f-4189-adea-24c9722b5ea1" providerId="ADAL" clId="{CB077C92-B1F1-46D3-9622-87EA06A29440}" dt="2022-07-21T07:54:00.269" v="82" actId="1076"/>
          <ac:picMkLst>
            <pc:docMk/>
            <pc:sldMk cId="1527763053" sldId="257"/>
            <ac:picMk id="6" creationId="{4D7777C4-C91B-4BA4-93BB-DBDC4106ABD4}"/>
          </ac:picMkLst>
        </pc:picChg>
      </pc:sldChg>
      <pc:sldChg chg="modSp new mod">
        <pc:chgData name="Shuheng Zhang (SSE,120090270)" userId="8e68cb38-489f-4189-adea-24c9722b5ea1" providerId="ADAL" clId="{CB077C92-B1F1-46D3-9622-87EA06A29440}" dt="2022-07-21T08:46:45.681" v="95" actId="20577"/>
        <pc:sldMkLst>
          <pc:docMk/>
          <pc:sldMk cId="749016932" sldId="266"/>
        </pc:sldMkLst>
        <pc:spChg chg="mod">
          <ac:chgData name="Shuheng Zhang (SSE,120090270)" userId="8e68cb38-489f-4189-adea-24c9722b5ea1" providerId="ADAL" clId="{CB077C92-B1F1-46D3-9622-87EA06A29440}" dt="2022-07-21T07:30:04.847" v="10" actId="20577"/>
          <ac:spMkLst>
            <pc:docMk/>
            <pc:sldMk cId="749016932" sldId="266"/>
            <ac:spMk id="2" creationId="{469E8035-2A05-1FE1-8C46-E2DD30A7D03E}"/>
          </ac:spMkLst>
        </pc:spChg>
        <pc:spChg chg="mod">
          <ac:chgData name="Shuheng Zhang (SSE,120090270)" userId="8e68cb38-489f-4189-adea-24c9722b5ea1" providerId="ADAL" clId="{CB077C92-B1F1-46D3-9622-87EA06A29440}" dt="2022-07-21T08:46:45.681" v="95" actId="20577"/>
          <ac:spMkLst>
            <pc:docMk/>
            <pc:sldMk cId="749016932" sldId="266"/>
            <ac:spMk id="3" creationId="{6696E0D8-6E55-EF83-A52E-07B79F5ED2D7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6D9E3-9124-C343-B2F8-791E14F33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2B89E-A8C3-2A4E-906E-92CCC2B7E5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E446A-3BA1-D446-A30A-C64CD6DE5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59DAE-06C9-BF40-B180-1D18826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BAB30-38BB-154B-8A89-9189FA17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9673-87B1-274C-853A-7393DEF30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C6277-69FD-734A-A5ED-4FA9AA46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496D6-81A4-0A48-82E7-7C0FC0344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3B02A-3217-C64F-ABF8-69EF3C40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106A-B3F7-AD48-84F3-BF8B0899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89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94501C-B0DD-4342-99C9-459EDA9AE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BBAF8-472F-3540-8D48-DD3509741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47F34-D3AA-3E4B-9BF9-440366499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3B6CB-77C6-4349-9AB2-BD7CCFDA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57D76-71DC-8743-84D0-B64B97E9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60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A0383-D426-BD4F-A0D7-D09A800F8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327F4-763F-9A4C-9EDD-F80D05DA7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99370-CE4A-024F-A46E-7EA42E91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1117C-3C12-D241-B22E-CE8BC719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FAEF1-0BC7-1C43-B531-1475580E2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39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3022-D78E-4E49-91F1-33954508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7C8AB-C6D9-F04C-BF9E-5A0B7C235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7A1E0-B837-7547-AAD1-24F9AACE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5B292-E07F-C54D-934D-9B82425F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6F8A1-0407-FF4F-B54D-B4E7DD17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3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C89F-AB19-464D-BC88-55458A405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121D4-9273-7442-BD42-9BFE2D1A4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D682-E303-F145-A226-A0A90091F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FA05D-331D-1245-B3E5-25D7AA734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D2D7F-14C1-E24A-A32E-F1E0F951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30046-3DF4-3844-A77C-0F7A7CE1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91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F993-FC9B-A845-809A-EB65FBB56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585A-02D3-3149-BAEA-BB4DE096E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BC096-6951-CD45-BB78-D4F24A60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E0F5D7-3600-0E48-8A95-888DAEA7B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7AC25B-E7B9-DE44-B132-63226B9DB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CCF7B0-2159-AC4A-A1F7-0586E2C13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2AAE63-EC44-704F-8C1F-504C664F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81BD4D-1D64-A242-AB37-1D386F2F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95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6536D-1863-2C4A-9E63-FD4134CF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D69498-94CE-5F46-A67E-5625A8EF0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DBEF06-2976-1F42-963B-FC18E1809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3F9FC-B22D-814F-9CBD-084651BE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A0DF68-946F-0440-9158-4F6737657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1635F-AB34-0B40-8374-90050120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076DA-1012-7C46-814A-13641887B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23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E683A-A73B-9645-8BFF-2E2FEB2C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C9113-4163-2646-8C51-57406BEAE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90312-24F2-5E4E-9460-5B5BC5EA5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5CFF0-AEC5-7848-8FA8-38D02C1CF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81F8F-110B-7747-9853-8BAF6424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6C394-9594-B84D-8D76-E48EF866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4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61F0-C670-A241-B1B2-AFB589AC2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96F61-044E-0A43-8C04-C65F719CD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1453D4-0070-4741-86F7-46FCDDB3A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438CC-3857-154B-B360-9F8ABAB7A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E7381-B91C-0C47-A467-2BD285A20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86CA1-3602-E343-BCB2-B1F2CF6A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1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24AE-F602-0642-900A-FFB65C79C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D684C-9055-8944-A3CD-AECD3FB0D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1D44D-3A40-D64F-A2F9-DC4B45E4C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CBFD6-99B0-4045-80E8-54606D5C80AC}" type="datetimeFigureOut">
              <a:rPr lang="en-US" smtClean="0"/>
              <a:t>7/21/22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ED067-330E-7641-A192-A5A19EF05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BADD-B05E-3C42-83B5-4676C4726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0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72DAE-995D-004F-974D-CE2611AFB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Obtaining High-quality Panorama from Videos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931E4-CA9E-DE49-B7FF-7F8956F5FC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 fontScale="92500" lnSpcReduction="20000"/>
          </a:bodyPr>
          <a:lstStyle/>
          <a:p>
            <a:pPr algn="just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technology of stitching a set of images is widely used today. Sometimes we want to obtain a panorama from a video that is captured from a stationary point by rotating the camera. However, the video may suffer from motion blur, which is not wanted when we try to construct a panorama from it. In our project, we try to construct a panorama from a video, and tentatively solve the motion blur problem of the panorama.</a:t>
            </a:r>
          </a:p>
        </p:txBody>
      </p:sp>
    </p:spTree>
    <p:extLst>
      <p:ext uri="{BB962C8B-B14F-4D97-AF65-F5344CB8AC3E}">
        <p14:creationId xmlns:p14="http://schemas.microsoft.com/office/powerpoint/2010/main" val="2845739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8" y="1904866"/>
            <a:ext cx="11192835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6, Apply mesh-based image deformation to all the video frames.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B08D5D-9AD4-4BC3-AA4B-F15933AE85F8}"/>
              </a:ext>
            </a:extLst>
          </p:cNvPr>
          <p:cNvCxnSpPr>
            <a:cxnSpLocks/>
          </p:cNvCxnSpPr>
          <p:nvPr/>
        </p:nvCxnSpPr>
        <p:spPr>
          <a:xfrm>
            <a:off x="5625276" y="4464447"/>
            <a:ext cx="6753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C17EDD7-A41F-46C5-A7C6-8CFC5C14B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8" r="7380"/>
          <a:stretch/>
        </p:blipFill>
        <p:spPr>
          <a:xfrm>
            <a:off x="572149" y="2499320"/>
            <a:ext cx="5009480" cy="38918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29FA53-4F0F-4FE6-A27E-34B79EBFAD72}"/>
              </a:ext>
            </a:extLst>
          </p:cNvPr>
          <p:cNvSpPr txBox="1"/>
          <p:nvPr/>
        </p:nvSpPr>
        <p:spPr>
          <a:xfrm>
            <a:off x="1022779" y="6150020"/>
            <a:ext cx="4322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Optimal deformation mesh a specific frame.</a:t>
            </a:r>
          </a:p>
        </p:txBody>
      </p:sp>
      <p:pic>
        <p:nvPicPr>
          <p:cNvPr id="8" name="Picture 7" descr="A view of a city&#10;&#10;Description automatically generated">
            <a:extLst>
              <a:ext uri="{FF2B5EF4-FFF2-40B4-BE49-F238E27FC236}">
                <a16:creationId xmlns:a16="http://schemas.microsoft.com/office/drawing/2014/main" id="{AEDAC62E-0372-4B01-8EFD-7D5086E52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373" y="2964410"/>
            <a:ext cx="4442461" cy="2961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66A3AD-7204-4A35-8DD6-05D9DFF82FEE}"/>
              </a:ext>
            </a:extLst>
          </p:cNvPr>
          <p:cNvSpPr txBox="1"/>
          <p:nvPr/>
        </p:nvSpPr>
        <p:spPr>
          <a:xfrm>
            <a:off x="6805800" y="6058307"/>
            <a:ext cx="4051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Deformation results of a specific frame.</a:t>
            </a:r>
          </a:p>
        </p:txBody>
      </p:sp>
    </p:spTree>
    <p:extLst>
      <p:ext uri="{BB962C8B-B14F-4D97-AF65-F5344CB8AC3E}">
        <p14:creationId xmlns:p14="http://schemas.microsoft.com/office/powerpoint/2010/main" val="2220658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E8035-2A05-1FE1-8C46-E2DD30A7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6E0D8-6E55-EF83-A52E-07B79F5ED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-457200" algn="l">
              <a:buNone/>
            </a:pPr>
            <a:r>
              <a:rPr lang="en-US" sz="1600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Brown, Matthew, Richard </a:t>
            </a:r>
            <a:r>
              <a:rPr lang="en-US" sz="1600" kern="100" dirty="0" err="1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Szeliski</a:t>
            </a:r>
            <a:r>
              <a:rPr lang="en-US" sz="1600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, and Simon Winder. "Multi-image matching using multi-scale oriented patches." </a:t>
            </a:r>
            <a:r>
              <a:rPr lang="en-US" sz="1600" i="1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2005 IEEE Computer Society Conference on Computer Vision and Pattern Recognition (CVPR'05)</a:t>
            </a:r>
            <a:r>
              <a:rPr lang="en-US" sz="1600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. Vol. 1. IEEE, 2005.</a:t>
            </a:r>
            <a:endParaRPr lang="en-US" sz="16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-457200" algn="l">
              <a:buNone/>
            </a:pPr>
            <a:r>
              <a:rPr lang="en-US" sz="1600" kern="100" dirty="0" err="1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Heckbert</a:t>
            </a:r>
            <a:r>
              <a:rPr lang="en-US" sz="1600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, Paul. "Projective mappings for image warping." </a:t>
            </a:r>
            <a:r>
              <a:rPr lang="en-US" sz="1600" i="1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Image-Based Modeling and Rendering</a:t>
            </a:r>
            <a:r>
              <a:rPr lang="en-US" sz="1600" kern="100" dirty="0">
                <a:solidFill>
                  <a:srgbClr val="222222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 869 (1999).</a:t>
            </a:r>
            <a:endParaRPr lang="en-US" sz="16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-457200" algn="l">
              <a:buNone/>
            </a:pPr>
            <a:r>
              <a:rPr lang="en-US" sz="1600" b="0" i="0">
                <a:solidFill>
                  <a:srgbClr val="222222"/>
                </a:solidFill>
                <a:effectLst/>
              </a:rPr>
              <a:t>Lowe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, David G. "Object recognition from local scale-invariant features." </a:t>
            </a:r>
            <a:r>
              <a:rPr lang="en-US" sz="1600" b="0" i="1" dirty="0">
                <a:solidFill>
                  <a:srgbClr val="222222"/>
                </a:solidFill>
                <a:effectLst/>
              </a:rPr>
              <a:t>Proceedings of the seventh IEEE international conference on computer vision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. Vol. 2. </a:t>
            </a:r>
            <a:r>
              <a:rPr lang="en-US" sz="1600" b="0" i="0" dirty="0" err="1">
                <a:solidFill>
                  <a:srgbClr val="222222"/>
                </a:solidFill>
                <a:effectLst/>
              </a:rPr>
              <a:t>Ieee</a:t>
            </a:r>
            <a:r>
              <a:rPr lang="en-US" sz="1600" b="0" i="0" dirty="0">
                <a:solidFill>
                  <a:srgbClr val="222222"/>
                </a:solidFill>
                <a:effectLst/>
              </a:rPr>
              <a:t>, 1999.</a:t>
            </a:r>
            <a:endParaRPr lang="en-US" sz="16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-45720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49016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1: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the panorama from a video</a:t>
            </a:r>
          </a:p>
          <a:p>
            <a:pPr marL="0" indent="0">
              <a:buNone/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2: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Deblur the video to get a high-quality panorama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Pipeline: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4D7777C4-C91B-4BA4-93BB-DBDC4106A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680" y="2775325"/>
            <a:ext cx="8249920" cy="408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6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9" y="1904866"/>
            <a:ext cx="7346641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Corner points detection using SIFT detector</a:t>
            </a:r>
          </a:p>
        </p:txBody>
      </p:sp>
      <p:pic>
        <p:nvPicPr>
          <p:cNvPr id="5" name="Picture 4" descr="A circuit board on a city street&#10;&#10;Description automatically generated">
            <a:extLst>
              <a:ext uri="{FF2B5EF4-FFF2-40B4-BE49-F238E27FC236}">
                <a16:creationId xmlns:a16="http://schemas.microsoft.com/office/drawing/2014/main" id="{8BD66032-1216-4898-8EB7-461F36769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1" y="2436102"/>
            <a:ext cx="5237479" cy="34916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54DE2BA-8981-4234-9815-AD7F30CCDD98}"/>
              </a:ext>
            </a:extLst>
          </p:cNvPr>
          <p:cNvSpPr/>
          <p:nvPr/>
        </p:nvSpPr>
        <p:spPr>
          <a:xfrm>
            <a:off x="731520" y="3343255"/>
            <a:ext cx="5080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Corner points are detected and update every 5 frames, so that there should be sufficient amount of corner points throughout the whole video even if the lens is moving drastically.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4D2D19-2ED4-407F-83D0-43E4BC66A5CB}"/>
              </a:ext>
            </a:extLst>
          </p:cNvPr>
          <p:cNvSpPr txBox="1"/>
          <p:nvPr/>
        </p:nvSpPr>
        <p:spPr>
          <a:xfrm>
            <a:off x="7847993" y="5992297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Corner point extraction</a:t>
            </a:r>
          </a:p>
        </p:txBody>
      </p:sp>
    </p:spTree>
    <p:extLst>
      <p:ext uri="{BB962C8B-B14F-4D97-AF65-F5344CB8AC3E}">
        <p14:creationId xmlns:p14="http://schemas.microsoft.com/office/powerpoint/2010/main" val="126085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9" y="1904866"/>
            <a:ext cx="10093961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Homography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warping the image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circuit board on a city street&#10;&#10;Description automatically generated">
            <a:extLst>
              <a:ext uri="{FF2B5EF4-FFF2-40B4-BE49-F238E27FC236}">
                <a16:creationId xmlns:a16="http://schemas.microsoft.com/office/drawing/2014/main" id="{8BD66032-1216-4898-8EB7-461F36769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121" y="3029134"/>
            <a:ext cx="4515402" cy="3010268"/>
          </a:xfrm>
          <a:prstGeom prst="rect">
            <a:avLst/>
          </a:prstGeom>
        </p:spPr>
      </p:pic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A84F519-4E5F-427E-B5F6-8A5307D60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868" y="2564681"/>
            <a:ext cx="4847293" cy="36354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D4A779-DAA5-4FF3-93B2-05CC16AC7E9D}"/>
              </a:ext>
            </a:extLst>
          </p:cNvPr>
          <p:cNvSpPr txBox="1"/>
          <p:nvPr/>
        </p:nvSpPr>
        <p:spPr>
          <a:xfrm>
            <a:off x="1265519" y="6063918"/>
            <a:ext cx="4038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Corner points location of a specific 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046CA7-EE06-4266-B906-F23A6FE9A0EF}"/>
              </a:ext>
            </a:extLst>
          </p:cNvPr>
          <p:cNvSpPr txBox="1"/>
          <p:nvPr/>
        </p:nvSpPr>
        <p:spPr>
          <a:xfrm>
            <a:off x="6510035" y="6039402"/>
            <a:ext cx="4654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Track the corner points’ movement from where it appears, and ends while the tracking is failed.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4899BB-E68B-4756-8191-3723E762A182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5542523" y="4534268"/>
            <a:ext cx="6753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977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9" y="1904866"/>
            <a:ext cx="10590840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Video frame selection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A84F519-4E5F-427E-B5F6-8A5307D60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48" y="2541493"/>
            <a:ext cx="4847293" cy="3635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046CA7-EE06-4266-B906-F23A6FE9A0EF}"/>
              </a:ext>
            </a:extLst>
          </p:cNvPr>
          <p:cNvSpPr txBox="1"/>
          <p:nvPr/>
        </p:nvSpPr>
        <p:spPr>
          <a:xfrm>
            <a:off x="1440195" y="6016714"/>
            <a:ext cx="3700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Trajectories of a specific corner point.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9CD693-90D6-46EC-AB50-3FFF057CB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426" y="2490876"/>
            <a:ext cx="5123931" cy="382102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B08D5D-9AD4-4BC3-AA4B-F15933AE85F8}"/>
              </a:ext>
            </a:extLst>
          </p:cNvPr>
          <p:cNvCxnSpPr>
            <a:cxnSpLocks/>
          </p:cNvCxnSpPr>
          <p:nvPr/>
        </p:nvCxnSpPr>
        <p:spPr>
          <a:xfrm>
            <a:off x="5684763" y="4534268"/>
            <a:ext cx="6753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C336ADC-A8EB-432E-B467-C278185E38D4}"/>
              </a:ext>
            </a:extLst>
          </p:cNvPr>
          <p:cNvSpPr txBox="1"/>
          <p:nvPr/>
        </p:nvSpPr>
        <p:spPr>
          <a:xfrm>
            <a:off x="7923489" y="6123543"/>
            <a:ext cx="210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Smooth trajectories.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FACEE3-2260-4F0F-B313-4E673A681C24}"/>
              </a:ext>
            </a:extLst>
          </p:cNvPr>
          <p:cNvSpPr txBox="1"/>
          <p:nvPr/>
        </p:nvSpPr>
        <p:spPr>
          <a:xfrm>
            <a:off x="5204700" y="5715298"/>
            <a:ext cx="278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of Bezier fit has continuous curvature</a:t>
            </a:r>
            <a:r>
              <a:rPr lang="zh-CN" altLang="en-US" dirty="0"/>
              <a:t>（卷度）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3665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9" y="1904866"/>
            <a:ext cx="10590840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Cylindrical transformation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841895-4155-404F-B98F-652313787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39" y="2558391"/>
            <a:ext cx="7033366" cy="15617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69FD76-44AE-4EAA-8F37-D4A483F293F3}"/>
              </a:ext>
            </a:extLst>
          </p:cNvPr>
          <p:cNvSpPr txBox="1"/>
          <p:nvPr/>
        </p:nvSpPr>
        <p:spPr>
          <a:xfrm>
            <a:off x="838200" y="4236719"/>
            <a:ext cx="1051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Every 5 frames, new corner points will be added,  or some corner points are failed to be tracked in the middle of the video. The sudden appearance and vanishment of a corner point would have significant influence to the image deformation results. Therefore, significant values are calculated in order to smooth the influence brought by the new incoming corner point.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581D0B-B546-494C-890A-0A3618776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318" y="1364999"/>
            <a:ext cx="3563721" cy="265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34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8" y="1904866"/>
            <a:ext cx="11192835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Calibration of the image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9CD693-90D6-46EC-AB50-3FFF057CB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00" y="3301156"/>
            <a:ext cx="3064920" cy="22855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B08D5D-9AD4-4BC3-AA4B-F15933AE85F8}"/>
              </a:ext>
            </a:extLst>
          </p:cNvPr>
          <p:cNvCxnSpPr>
            <a:cxnSpLocks/>
          </p:cNvCxnSpPr>
          <p:nvPr/>
        </p:nvCxnSpPr>
        <p:spPr>
          <a:xfrm>
            <a:off x="4264905" y="4464447"/>
            <a:ext cx="67539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C336ADC-A8EB-432E-B467-C278185E38D4}"/>
              </a:ext>
            </a:extLst>
          </p:cNvPr>
          <p:cNvSpPr txBox="1"/>
          <p:nvPr/>
        </p:nvSpPr>
        <p:spPr>
          <a:xfrm>
            <a:off x="1360734" y="5627675"/>
            <a:ext cx="2104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and smooth trajectories.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7EDD7-A41F-46C5-A7C6-8CFC5C14B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08" r="7380"/>
          <a:stretch/>
        </p:blipFill>
        <p:spPr>
          <a:xfrm>
            <a:off x="5623560" y="2406227"/>
            <a:ext cx="5730240" cy="44517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629FA53-4F0F-4FE6-A27E-34B79EBFAD72}"/>
              </a:ext>
            </a:extLst>
          </p:cNvPr>
          <p:cNvSpPr txBox="1"/>
          <p:nvPr/>
        </p:nvSpPr>
        <p:spPr>
          <a:xfrm>
            <a:off x="7558334" y="6412358"/>
            <a:ext cx="3079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Optimal deformation mesh.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4392E9B-6197-4D51-A318-0D414BE4B9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78" t="34248" r="92127" b="39079"/>
          <a:stretch/>
        </p:blipFill>
        <p:spPr>
          <a:xfrm>
            <a:off x="4462778" y="4001717"/>
            <a:ext cx="266946" cy="41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6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8" y="1904866"/>
            <a:ext cx="11192835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Deblurring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Step1: Estimating X(t)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055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511602-8708-4DCF-A3CB-9D5E38A1A444}"/>
              </a:ext>
            </a:extLst>
          </p:cNvPr>
          <p:cNvSpPr txBox="1">
            <a:spLocks/>
          </p:cNvSpPr>
          <p:nvPr/>
        </p:nvSpPr>
        <p:spPr>
          <a:xfrm>
            <a:off x="574038" y="1904866"/>
            <a:ext cx="11192835" cy="2550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Deblurring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Step2: Deblurring using wiener filter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3957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455</Words>
  <Application>Microsoft Macintosh PowerPoint</Application>
  <PresentationFormat>宽屏</PresentationFormat>
  <Paragraphs>42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Obtaining High-quality Panorama from Videos  </vt:lpstr>
      <vt:lpstr>Goal and 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Depth Aware Inpainting for Novel View Synthesis  Jayant Thatte  Jean-Baptiste Boin</dc:title>
  <dc:creator>Jayant Thatte</dc:creator>
  <cp:lastModifiedBy>Songlin zhao (SDS,120090346)</cp:lastModifiedBy>
  <cp:revision>29</cp:revision>
  <dcterms:created xsi:type="dcterms:W3CDTF">2019-02-11T23:34:15Z</dcterms:created>
  <dcterms:modified xsi:type="dcterms:W3CDTF">2022-07-21T13:38:48Z</dcterms:modified>
</cp:coreProperties>
</file>

<file path=docProps/thumbnail.jpeg>
</file>